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19E3163-8BF1-4FA9-8988-8D195F2B36B3}">
  <a:tblStyle styleId="{F19E3163-8BF1-4FA9-8988-8D195F2B3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sec</a:t>
            </a:r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9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2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2" y="1956595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2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2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1" y="1709740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1" y="4589464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2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9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1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1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635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59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49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37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25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3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3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2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8" y="457202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8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65106" lvl="0" marL="22859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17" lvl="1" marL="68578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28" lvl="2" marL="114297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2740" lvl="3" marL="160016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2750" lvl="4" marL="205734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12762" lvl="5" marL="25145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12774" lvl="6" marL="297172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12786" lvl="7" marL="342891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12796" lvl="8" marL="388610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2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8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2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89" lvl="1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77" lvl="2" marL="9143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65" lvl="3" marL="13715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54" lvl="4" marL="18287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43" lvl="5" marL="22859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31" lvl="6" marL="2743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19" lvl="7" marL="3200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08" lvl="8" marL="36575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2" y="635635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0" y="401042"/>
            <a:ext cx="121920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6600">
                <a:latin typeface="Arial"/>
                <a:ea typeface="Arial"/>
                <a:cs typeface="Arial"/>
                <a:sym typeface="Arial"/>
              </a:rPr>
              <a:t>Count of Monte Carlo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183688" y="3716433"/>
            <a:ext cx="38598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86" name="Shape 86"/>
          <p:cNvCxnSpPr/>
          <p:nvPr/>
        </p:nvCxnSpPr>
        <p:spPr>
          <a:xfrm>
            <a:off x="8230249" y="3716433"/>
            <a:ext cx="38598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ctrTitle"/>
          </p:nvPr>
        </p:nvSpPr>
        <p:spPr>
          <a:xfrm>
            <a:off x="0" y="1611846"/>
            <a:ext cx="121920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Applying Monte Carlo Tree Search to Tetris</a:t>
            </a:r>
          </a:p>
        </p:txBody>
      </p:sp>
      <p:graphicFrame>
        <p:nvGraphicFramePr>
          <p:cNvPr id="88" name="Shape 88"/>
          <p:cNvGraphicFramePr/>
          <p:nvPr/>
        </p:nvGraphicFramePr>
        <p:xfrm>
          <a:off x="874375" y="571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{F19E3163-8BF1-4FA9-8988-8D195F2B36B3}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Samir Khays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Kevin Holdcroft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Yoshua Nava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Viktor Tuul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50" y="2427014"/>
            <a:ext cx="3260450" cy="293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Number of Holes heuristic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Shape 195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97" name="Shape 19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8" name="Shape 198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KTH Image Source: https://project-sparks.eu/wp-content/uploads/2014/04/KTH_Logotyp_RGB_2013.jpg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200" y="1751863"/>
            <a:ext cx="654367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Aggregate Height heuristic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08" name="Shape 208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09" name="Shape 20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0" name="Shape 210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KTH Image Source: https://project-sparks.eu/wp-content/uploads/2014/04/KTH_Logotyp_RGB_2013.jpg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925" y="1749413"/>
            <a:ext cx="70961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Cleared Lines heuristic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0" name="Shape 220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1" name="Shape 2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2" name="Shape 222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KTH Image Source: https://project-sparks.eu/wp-content/uploads/2014/04/KTH_Logotyp_RGB_2013.jpg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525" y="1825613"/>
            <a:ext cx="830580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</a:t>
            </a:r>
          </a:p>
        </p:txBody>
      </p:sp>
      <p:pic>
        <p:nvPicPr>
          <p:cNvPr descr="https://project-sparks.eu/wp-content/uploads/2014/04/KTH_Logotyp_RGB_2013.jpg"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Shape 230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1" name="Shape 231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2" name="Shape 2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233" name="Shape 233"/>
          <p:cNvGraphicFramePr/>
          <p:nvPr/>
        </p:nvGraphicFramePr>
        <p:xfrm>
          <a:off x="2710388" y="2491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{F19E3163-8BF1-4FA9-8988-8D195F2B36B3}</a:tableStyleId>
              </a:tblPr>
              <a:tblGrid>
                <a:gridCol w="2694550"/>
                <a:gridCol w="2694550"/>
                <a:gridCol w="1348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Method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Lines Cleared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Score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BFS (depth 2)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93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11820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BFS (depth 1)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40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5770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MCTS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27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3820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 MCTS</a:t>
            </a:r>
          </a:p>
        </p:txBody>
      </p:sp>
      <p:pic>
        <p:nvPicPr>
          <p:cNvPr descr="https://project-sparks.eu/wp-content/uploads/2014/04/KTH_Logotyp_RGB_2013.jpg"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41" name="Shape 241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42" name="Shape 2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113" y="1690825"/>
            <a:ext cx="5256478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 BFS (depth 2)</a:t>
            </a:r>
          </a:p>
        </p:txBody>
      </p:sp>
      <p:pic>
        <p:nvPicPr>
          <p:cNvPr descr="https://project-sparks.eu/wp-content/uploads/2014/04/KTH_Logotyp_RGB_2013.jpg"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25" y="1690825"/>
            <a:ext cx="5182075" cy="48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 BFS (depth 1)</a:t>
            </a:r>
          </a:p>
        </p:txBody>
      </p:sp>
      <p:pic>
        <p:nvPicPr>
          <p:cNvPr descr="https://project-sparks.eu/wp-content/uploads/2014/04/KTH_Logotyp_RGB_2013.jpg"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Shape 260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62" name="Shape 2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625" y="1690825"/>
            <a:ext cx="52039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pic>
        <p:nvPicPr>
          <p:cNvPr descr="https://project-sparks.eu/wp-content/uploads/2014/04/KTH_Logotyp_RGB_2013.jpg"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72" name="Shape 2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838200" y="1825625"/>
            <a:ext cx="62124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Believe MCTS biased by having random paths with ideal piece drops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Will move based on anticipation of future pieces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e.g. two straight pieces in a row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Tetris is stochastic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When pieces never come, past move is in a bad spot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“Counting chickens before they hatch”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Performance limitations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650" y="2654588"/>
            <a:ext cx="3754901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587" y="4603209"/>
            <a:ext cx="4581274" cy="64387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7924775" y="2187900"/>
            <a:ext cx="360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Explored Path (returns good heuristics)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924763" y="4090925"/>
            <a:ext cx="360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Actual future pieces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Discussion</a:t>
            </a:r>
          </a:p>
        </p:txBody>
      </p:sp>
      <p:pic>
        <p:nvPicPr>
          <p:cNvPr descr="https://project-sparks.eu/wp-content/uploads/2014/04/KTH_Logotyp_RGB_2013.jpg"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85" name="Shape 285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6" name="Shape 2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838200" y="1825625"/>
            <a:ext cx="104574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BFS works since it tries to optimize the map based on current piece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Current heuristics try to make the best possible map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Only works with what it already has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Similar to how actual people play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MCTS robust to pieces, rather than to map state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Attempts to place piece in a way to optimize random child states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Theoretically valid, but biased toward piece choice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Future work</a:t>
            </a:r>
          </a:p>
        </p:txBody>
      </p:sp>
      <p:pic>
        <p:nvPicPr>
          <p:cNvPr descr="https://project-sparks.eu/wp-content/uploads/2014/04/KTH_Logotyp_RGB_2013.jpg"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Shape 294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95" name="Shape 295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96" name="Shape 2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838200" y="1825625"/>
            <a:ext cx="77724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Play in Real-time</a:t>
            </a:r>
          </a:p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Could Improve MCTS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More Heuristics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Genetic Algorithms for Heuristics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Including MCTS </a:t>
            </a:r>
            <a:r>
              <a:rPr i="1" lang="en-US"/>
              <a:t>‘C’</a:t>
            </a:r>
            <a:r>
              <a:rPr lang="en-US"/>
              <a:t> value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Translate to cpp instead, or use pipes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Python too slow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Bug in the later stages of the game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Causes pieces to stack in a column to one side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5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Problem Introduction</a:t>
            </a:r>
          </a:p>
          <a:p>
            <a:pPr indent="-2285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Methods</a:t>
            </a:r>
          </a:p>
          <a:p>
            <a:pPr indent="444500"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Search tree representation</a:t>
            </a:r>
          </a:p>
          <a:p>
            <a:pPr indent="444500"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State transition function</a:t>
            </a:r>
          </a:p>
          <a:p>
            <a:pPr indent="444500"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Monte  Carlo Tree Search</a:t>
            </a:r>
          </a:p>
          <a:p>
            <a:pPr indent="444500"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Heuristics</a:t>
            </a:r>
          </a:p>
          <a:p>
            <a:pPr indent="0"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Results</a:t>
            </a:r>
          </a:p>
          <a:p>
            <a:pPr indent="0"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Future Work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98" name="Shape 98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99" name="Shape 99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0" name="Shape 100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Title Image Source: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http://stabyourself.net/images/screenshots/nottetris2-1.png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KTH Image Source: https://project-sparks.eu/wp-content/uploads/2014/04/KTH_Logotyp_RGB_2013.jpg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Final Comments</a:t>
            </a:r>
          </a:p>
        </p:txBody>
      </p:sp>
      <p:pic>
        <p:nvPicPr>
          <p:cNvPr descr="https://project-sparks.eu/wp-content/uploads/2014/04/KTH_Logotyp_RGB_2013.jpg"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05" name="Shape 305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06" name="Shape 3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838200" y="1825625"/>
            <a:ext cx="105156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MCTS catered towards scenarios when there is a clear advantage towards searching deep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Situations with few actions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Scenarios where actions can be undone based on new information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MCTS more suitable for games like Pac-Man</a:t>
            </a:r>
          </a:p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Thank-you to Professor </a:t>
            </a:r>
            <a:r>
              <a:rPr lang="en-US"/>
              <a:t>Tumova and Professor Jensfelt </a:t>
            </a:r>
            <a:r>
              <a:rPr lang="en-US"/>
              <a:t>for this class and for your insight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You TAs were great too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roject-sparks.eu/wp-content/uploads/2014/04/KTH_Logotyp_RGB_2013.jpg"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639" y="767686"/>
            <a:ext cx="1613700" cy="16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5466080" y="1270000"/>
            <a:ext cx="916800" cy="817800"/>
          </a:xfrm>
          <a:prstGeom prst="ellipse">
            <a:avLst/>
          </a:prstGeom>
          <a:solidFill>
            <a:srgbClr val="1954A6"/>
          </a:solidFill>
          <a:ln cap="flat" cmpd="sng" w="25400">
            <a:solidFill>
              <a:srgbClr val="1954A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5126732" y="1246558"/>
            <a:ext cx="1613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25000"/>
              <a:buFont typeface="Georgia"/>
              <a:buNone/>
            </a:pPr>
            <a:r>
              <a:rPr b="0" i="0" lang="en-US" sz="2000" u="none" cap="none" strike="noStrike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KTH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117700" y="1630098"/>
            <a:ext cx="1613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25000"/>
              <a:buFont typeface="Georgia"/>
              <a:buNone/>
            </a:pPr>
            <a:r>
              <a:rPr b="0" i="0" lang="en-US" sz="800" u="none" cap="none" strike="noStrike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VETENSKAP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25000"/>
              <a:buFont typeface="Georgia"/>
              <a:buNone/>
            </a:pPr>
            <a:r>
              <a:rPr b="0" i="0" lang="en-US" sz="800" u="none" cap="none" strike="noStrike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OCH </a:t>
            </a:r>
            <a:r>
              <a:rPr lang="en-US" sz="800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BLOCK</a:t>
            </a:r>
          </a:p>
        </p:txBody>
      </p:sp>
      <p:sp>
        <p:nvSpPr>
          <p:cNvPr id="316" name="Shape 316"/>
          <p:cNvSpPr txBox="1"/>
          <p:nvPr>
            <p:ph type="ctrTitle"/>
          </p:nvPr>
        </p:nvSpPr>
        <p:spPr>
          <a:xfrm>
            <a:off x="1524000" y="2481693"/>
            <a:ext cx="91440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cxnSp>
        <p:nvCxnSpPr>
          <p:cNvPr id="317" name="Shape 317"/>
          <p:cNvCxnSpPr/>
          <p:nvPr/>
        </p:nvCxnSpPr>
        <p:spPr>
          <a:xfrm>
            <a:off x="454429" y="1539240"/>
            <a:ext cx="38598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18" name="Shape 318"/>
          <p:cNvCxnSpPr/>
          <p:nvPr/>
        </p:nvCxnSpPr>
        <p:spPr>
          <a:xfrm>
            <a:off x="7382767" y="1539240"/>
            <a:ext cx="38598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Tetris</a:t>
            </a:r>
          </a:p>
        </p:txBody>
      </p:sp>
      <p:pic>
        <p:nvPicPr>
          <p:cNvPr descr="https://project-sparks.eu/wp-content/uploads/2014/04/KTH_Logotyp_RGB_2013.jpg"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08" name="Shape 108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09" name="Shape 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838200" y="1825625"/>
            <a:ext cx="57957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Classic video game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Guide 7 types of pieces onto a grid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Goal to fill rows completely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Full rows disappear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Know only current and next piece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Depending on variant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Stochastic</a:t>
            </a:r>
            <a:r>
              <a:rPr lang="en-US"/>
              <a:t>, non-</a:t>
            </a:r>
            <a:r>
              <a:rPr lang="en-US"/>
              <a:t>deterministic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0" l="24293" r="20595" t="0"/>
          <a:stretch/>
        </p:blipFill>
        <p:spPr>
          <a:xfrm>
            <a:off x="6972575" y="1812275"/>
            <a:ext cx="4184549" cy="42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0" y="6554175"/>
            <a:ext cx="86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http://mashthosebuttons.com/gallery/tetris_psn/marathon_hi_res.jpg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Work done</a:t>
            </a:r>
          </a:p>
        </p:txBody>
      </p:sp>
      <p:pic>
        <p:nvPicPr>
          <p:cNvPr descr="https://project-sparks.eu/wp-content/uploads/2014/04/KTH_Logotyp_RGB_2013.jpg"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21" name="Shape 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838200" y="1825625"/>
            <a:ext cx="64470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Implemented two different AI </a:t>
            </a:r>
            <a:r>
              <a:rPr lang="en-US"/>
              <a:t>capable</a:t>
            </a:r>
            <a:r>
              <a:rPr lang="en-US"/>
              <a:t> of playing Tetris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Monte Carlo Tree Search (MCTS)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Breadth-First Search (BFS)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Originally implemented MCTS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Project goal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BFS used to tune heuristics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Ended up performing excellently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Search tree representation</a:t>
            </a:r>
          </a:p>
        </p:txBody>
      </p:sp>
      <p:pic>
        <p:nvPicPr>
          <p:cNvPr descr="https://project-sparks.eu/wp-content/uploads/2014/04/KTH_Logotyp_RGB_2013.jpg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838200" y="1825625"/>
            <a:ext cx="62055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</a:t>
            </a:r>
            <a:r>
              <a:rPr lang="en-US"/>
              <a:t>earch tree algorithm utilization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Represent the game in a search tree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Nodes being the current and possible future game states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600" y="1636075"/>
            <a:ext cx="3468024" cy="15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575" y="3621125"/>
            <a:ext cx="3769370" cy="26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7792850" y="3187400"/>
            <a:ext cx="3094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Search utilizing Breadth First Search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7701225" y="6074550"/>
            <a:ext cx="3546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Search utilizing Monte Carlo Tree Search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38200" y="4211125"/>
            <a:ext cx="60570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34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State transition function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Needed in order to produce a search tree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Was not included in the open source game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State transition function</a:t>
            </a:r>
          </a:p>
        </p:txBody>
      </p:sp>
      <p:pic>
        <p:nvPicPr>
          <p:cNvPr descr="https://project-sparks.eu/wp-content/uploads/2014/04/KTH_Logotyp_RGB_2013.jp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Shape 144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45" name="Shape 145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838200" y="1825625"/>
            <a:ext cx="69213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State transition function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Given any state (board + falling brick) → </a:t>
            </a:r>
            <a:br>
              <a:rPr lang="en-US"/>
            </a:br>
            <a:r>
              <a:rPr lang="en-US"/>
              <a:t>	get every possible child state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In practice: copies of the game and simulations 	for every brick orientation/place combination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Assignment of randomly chosen bricks → MCTS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534400" y="5700125"/>
            <a:ext cx="3546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/>
              <a:t>source: http://totologic.blogspot.se/2013/03/tetris-ai-explained.html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700" y="1664775"/>
            <a:ext cx="4227975" cy="411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676400" y="365125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Avoidance of duplicate states </a:t>
            </a:r>
          </a:p>
        </p:txBody>
      </p:sp>
      <p:pic>
        <p:nvPicPr>
          <p:cNvPr descr="https://project-sparks.eu/wp-content/uploads/2014/04/KTH_Logotyp_RGB_2013.jpg"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57" name="Shape 157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58" name="Shape 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838200" y="1825625"/>
            <a:ext cx="69213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Local hash tables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Efficiency when expanding child nodes (avoidance of duplicate states)</a:t>
            </a:r>
          </a:p>
          <a:p>
            <a:pPr lvl="1" rtl="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Example: square block rotations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375" y="1825625"/>
            <a:ext cx="4515174" cy="27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6689400" y="4939975"/>
            <a:ext cx="2978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Rotations of the square corresponds to the same state</a:t>
            </a:r>
          </a:p>
        </p:txBody>
      </p:sp>
      <p:cxnSp>
        <p:nvCxnSpPr>
          <p:cNvPr id="162" name="Shape 162"/>
          <p:cNvCxnSpPr/>
          <p:nvPr/>
        </p:nvCxnSpPr>
        <p:spPr>
          <a:xfrm rot="10800000">
            <a:off x="7155425" y="4582475"/>
            <a:ext cx="297300" cy="4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" name="Shape 163"/>
          <p:cNvCxnSpPr/>
          <p:nvPr/>
        </p:nvCxnSpPr>
        <p:spPr>
          <a:xfrm rot="10800000">
            <a:off x="7837550" y="4582475"/>
            <a:ext cx="10770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4" name="Shape 164"/>
          <p:cNvCxnSpPr/>
          <p:nvPr/>
        </p:nvCxnSpPr>
        <p:spPr>
          <a:xfrm flipH="1" rot="10800000">
            <a:off x="8437750" y="4582475"/>
            <a:ext cx="81900" cy="4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5" name="Shape 165"/>
          <p:cNvCxnSpPr/>
          <p:nvPr/>
        </p:nvCxnSpPr>
        <p:spPr>
          <a:xfrm flipH="1" rot="10800000">
            <a:off x="8828050" y="4582450"/>
            <a:ext cx="373500" cy="4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MCTS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MCTS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Start -&gt;</a:t>
            </a:r>
            <a:r>
              <a:rPr lang="en-US"/>
              <a:t> Sampling -&gt; Expansion -&gt; Simulation -&gt; Backprop -&gt; </a:t>
            </a:r>
            <a:r>
              <a:rPr b="1" lang="en-US"/>
              <a:t>Start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Sampling criteria: UCB1.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 simulation: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First, t</a:t>
            </a:r>
            <a:r>
              <a:rPr lang="en-US"/>
              <a:t>ried out random (light) playouts.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Then heavy playouts with our BFS.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Performance limitations for deeper search. 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Winning condition in Tetris? Design decision.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74" name="Shape 174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75" name="Shape 17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6" name="Shape 176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76400" y="365126"/>
            <a:ext cx="967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Heuristics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rtl="0">
              <a:spcBef>
                <a:spcPts val="0"/>
              </a:spcBef>
              <a:buClr>
                <a:schemeClr val="dk1"/>
              </a:buClr>
              <a:buSzPct val="87500"/>
              <a:buFont typeface="Arial"/>
              <a:buChar char="•"/>
            </a:pPr>
            <a:r>
              <a:rPr lang="en-US" sz="3200"/>
              <a:t>Number of holes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87500"/>
              <a:buFont typeface="Arial"/>
              <a:buChar char="•"/>
            </a:pPr>
            <a:r>
              <a:rPr lang="en-US" sz="3200"/>
              <a:t>Aggregate height</a:t>
            </a:r>
          </a:p>
          <a:p>
            <a:pPr indent="-228593" lvl="0" marL="22859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500"/>
              <a:buFont typeface="Arial"/>
              <a:buChar char="•"/>
            </a:pPr>
            <a:r>
              <a:rPr lang="en-US" sz="3200"/>
              <a:t>Cleared lines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roject-sparks.eu/wp-content/uploads/2014/04/KTH_Logotyp_RGB_2013.jpg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29" y="365125"/>
            <a:ext cx="904200" cy="9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Shape 184"/>
          <p:cNvCxnSpPr/>
          <p:nvPr/>
        </p:nvCxnSpPr>
        <p:spPr>
          <a:xfrm>
            <a:off x="454429" y="1539240"/>
            <a:ext cx="11250000" cy="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85" name="Shape 185"/>
          <p:cNvCxnSpPr/>
          <p:nvPr/>
        </p:nvCxnSpPr>
        <p:spPr>
          <a:xfrm rot="10800000">
            <a:off x="1569357" y="365040"/>
            <a:ext cx="4800" cy="1174200"/>
          </a:xfrm>
          <a:prstGeom prst="straightConnector1">
            <a:avLst/>
          </a:prstGeom>
          <a:noFill/>
          <a:ln cap="flat" cmpd="sng" w="28575">
            <a:solidFill>
              <a:srgbClr val="1954A6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6" name="Shape 18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7" name="Shape 187"/>
          <p:cNvSpPr txBox="1"/>
          <p:nvPr/>
        </p:nvSpPr>
        <p:spPr>
          <a:xfrm>
            <a:off x="0" y="6356351"/>
            <a:ext cx="861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KTH Image Source: https://project-sparks.eu/wp-content/uploads/2014/04/KTH_Logotyp_RGB_2013.jpg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